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2686F0-8808-42BC-BAC3-CDCEC257EB52}"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15218-2B90-4B83-8D7F-F31C1BA6215B}" type="slidenum">
              <a:rPr lang="en-US" smtClean="0"/>
              <a:t>‹#›</a:t>
            </a:fld>
            <a:endParaRPr lang="en-US"/>
          </a:p>
        </p:txBody>
      </p:sp>
    </p:spTree>
    <p:extLst>
      <p:ext uri="{BB962C8B-B14F-4D97-AF65-F5344CB8AC3E}">
        <p14:creationId xmlns:p14="http://schemas.microsoft.com/office/powerpoint/2010/main" val="170787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686F0-8808-42BC-BAC3-CDCEC257EB52}"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15218-2B90-4B83-8D7F-F31C1BA6215B}" type="slidenum">
              <a:rPr lang="en-US" smtClean="0"/>
              <a:t>‹#›</a:t>
            </a:fld>
            <a:endParaRPr lang="en-US"/>
          </a:p>
        </p:txBody>
      </p:sp>
    </p:spTree>
    <p:extLst>
      <p:ext uri="{BB962C8B-B14F-4D97-AF65-F5344CB8AC3E}">
        <p14:creationId xmlns:p14="http://schemas.microsoft.com/office/powerpoint/2010/main" val="398693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686F0-8808-42BC-BAC3-CDCEC257EB52}"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15218-2B90-4B83-8D7F-F31C1BA6215B}" type="slidenum">
              <a:rPr lang="en-US" smtClean="0"/>
              <a:t>‹#›</a:t>
            </a:fld>
            <a:endParaRPr lang="en-US"/>
          </a:p>
        </p:txBody>
      </p:sp>
    </p:spTree>
    <p:extLst>
      <p:ext uri="{BB962C8B-B14F-4D97-AF65-F5344CB8AC3E}">
        <p14:creationId xmlns:p14="http://schemas.microsoft.com/office/powerpoint/2010/main" val="402305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686F0-8808-42BC-BAC3-CDCEC257EB52}"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15218-2B90-4B83-8D7F-F31C1BA6215B}" type="slidenum">
              <a:rPr lang="en-US" smtClean="0"/>
              <a:t>‹#›</a:t>
            </a:fld>
            <a:endParaRPr lang="en-US"/>
          </a:p>
        </p:txBody>
      </p:sp>
    </p:spTree>
    <p:extLst>
      <p:ext uri="{BB962C8B-B14F-4D97-AF65-F5344CB8AC3E}">
        <p14:creationId xmlns:p14="http://schemas.microsoft.com/office/powerpoint/2010/main" val="290582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2686F0-8808-42BC-BAC3-CDCEC257EB52}"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15218-2B90-4B83-8D7F-F31C1BA6215B}" type="slidenum">
              <a:rPr lang="en-US" smtClean="0"/>
              <a:t>‹#›</a:t>
            </a:fld>
            <a:endParaRPr lang="en-US"/>
          </a:p>
        </p:txBody>
      </p:sp>
    </p:spTree>
    <p:extLst>
      <p:ext uri="{BB962C8B-B14F-4D97-AF65-F5344CB8AC3E}">
        <p14:creationId xmlns:p14="http://schemas.microsoft.com/office/powerpoint/2010/main" val="284568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2686F0-8808-42BC-BAC3-CDCEC257EB52}"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15218-2B90-4B83-8D7F-F31C1BA6215B}" type="slidenum">
              <a:rPr lang="en-US" smtClean="0"/>
              <a:t>‹#›</a:t>
            </a:fld>
            <a:endParaRPr lang="en-US"/>
          </a:p>
        </p:txBody>
      </p:sp>
    </p:spTree>
    <p:extLst>
      <p:ext uri="{BB962C8B-B14F-4D97-AF65-F5344CB8AC3E}">
        <p14:creationId xmlns:p14="http://schemas.microsoft.com/office/powerpoint/2010/main" val="32821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686F0-8808-42BC-BAC3-CDCEC257EB52}"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15218-2B90-4B83-8D7F-F31C1BA6215B}" type="slidenum">
              <a:rPr lang="en-US" smtClean="0"/>
              <a:t>‹#›</a:t>
            </a:fld>
            <a:endParaRPr lang="en-US"/>
          </a:p>
        </p:txBody>
      </p:sp>
    </p:spTree>
    <p:extLst>
      <p:ext uri="{BB962C8B-B14F-4D97-AF65-F5344CB8AC3E}">
        <p14:creationId xmlns:p14="http://schemas.microsoft.com/office/powerpoint/2010/main" val="369635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2686F0-8808-42BC-BAC3-CDCEC257EB52}"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15218-2B90-4B83-8D7F-F31C1BA6215B}" type="slidenum">
              <a:rPr lang="en-US" smtClean="0"/>
              <a:t>‹#›</a:t>
            </a:fld>
            <a:endParaRPr lang="en-US"/>
          </a:p>
        </p:txBody>
      </p:sp>
    </p:spTree>
    <p:extLst>
      <p:ext uri="{BB962C8B-B14F-4D97-AF65-F5344CB8AC3E}">
        <p14:creationId xmlns:p14="http://schemas.microsoft.com/office/powerpoint/2010/main" val="325698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686F0-8808-42BC-BAC3-CDCEC257EB52}"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15218-2B90-4B83-8D7F-F31C1BA6215B}" type="slidenum">
              <a:rPr lang="en-US" smtClean="0"/>
              <a:t>‹#›</a:t>
            </a:fld>
            <a:endParaRPr lang="en-US"/>
          </a:p>
        </p:txBody>
      </p:sp>
    </p:spTree>
    <p:extLst>
      <p:ext uri="{BB962C8B-B14F-4D97-AF65-F5344CB8AC3E}">
        <p14:creationId xmlns:p14="http://schemas.microsoft.com/office/powerpoint/2010/main" val="374971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686F0-8808-42BC-BAC3-CDCEC257EB52}"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15218-2B90-4B83-8D7F-F31C1BA6215B}" type="slidenum">
              <a:rPr lang="en-US" smtClean="0"/>
              <a:t>‹#›</a:t>
            </a:fld>
            <a:endParaRPr lang="en-US"/>
          </a:p>
        </p:txBody>
      </p:sp>
    </p:spTree>
    <p:extLst>
      <p:ext uri="{BB962C8B-B14F-4D97-AF65-F5344CB8AC3E}">
        <p14:creationId xmlns:p14="http://schemas.microsoft.com/office/powerpoint/2010/main" val="153174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686F0-8808-42BC-BAC3-CDCEC257EB52}"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15218-2B90-4B83-8D7F-F31C1BA6215B}" type="slidenum">
              <a:rPr lang="en-US" smtClean="0"/>
              <a:t>‹#›</a:t>
            </a:fld>
            <a:endParaRPr lang="en-US"/>
          </a:p>
        </p:txBody>
      </p:sp>
    </p:spTree>
    <p:extLst>
      <p:ext uri="{BB962C8B-B14F-4D97-AF65-F5344CB8AC3E}">
        <p14:creationId xmlns:p14="http://schemas.microsoft.com/office/powerpoint/2010/main" val="383466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686F0-8808-42BC-BAC3-CDCEC257EB52}"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15218-2B90-4B83-8D7F-F31C1BA6215B}" type="slidenum">
              <a:rPr lang="en-US" smtClean="0"/>
              <a:t>‹#›</a:t>
            </a:fld>
            <a:endParaRPr lang="en-US"/>
          </a:p>
        </p:txBody>
      </p:sp>
    </p:spTree>
    <p:extLst>
      <p:ext uri="{BB962C8B-B14F-4D97-AF65-F5344CB8AC3E}">
        <p14:creationId xmlns:p14="http://schemas.microsoft.com/office/powerpoint/2010/main" val="10205522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C6F33C-FA20-4BBC-AF34-6DFF59DFCA0A}"/>
              </a:ext>
            </a:extLst>
          </p:cNvPr>
          <p:cNvSpPr>
            <a:spLocks noGrp="1"/>
          </p:cNvSpPr>
          <p:nvPr>
            <p:ph type="ctrTitle"/>
          </p:nvPr>
        </p:nvSpPr>
        <p:spPr>
          <a:xfrm>
            <a:off x="1524000" y="1122362"/>
            <a:ext cx="9144000" cy="2840037"/>
          </a:xfrm>
        </p:spPr>
        <p:txBody>
          <a:bodyPr>
            <a:normAutofit/>
          </a:bodyPr>
          <a:lstStyle/>
          <a:p>
            <a:r>
              <a:rPr lang="en-US" sz="5800" dirty="0"/>
              <a:t>VIETNAM, CAMBODIA and THAILAND 2020</a:t>
            </a:r>
          </a:p>
        </p:txBody>
      </p:sp>
      <p:sp>
        <p:nvSpPr>
          <p:cNvPr id="3" name="Subtitle 2">
            <a:extLst>
              <a:ext uri="{FF2B5EF4-FFF2-40B4-BE49-F238E27FC236}">
                <a16:creationId xmlns:a16="http://schemas.microsoft.com/office/drawing/2014/main" id="{1051B5A5-F0EA-4517-91E6-A5986188368B}"/>
              </a:ext>
            </a:extLst>
          </p:cNvPr>
          <p:cNvSpPr>
            <a:spLocks noGrp="1"/>
          </p:cNvSpPr>
          <p:nvPr>
            <p:ph type="subTitle" idx="1"/>
          </p:nvPr>
        </p:nvSpPr>
        <p:spPr>
          <a:xfrm>
            <a:off x="1524000" y="4256436"/>
            <a:ext cx="9144000" cy="1600818"/>
          </a:xfrm>
        </p:spPr>
        <p:txBody>
          <a:bodyPr>
            <a:normAutofit/>
          </a:bodyPr>
          <a:lstStyle/>
          <a:p>
            <a:endParaRPr lang="en-US">
              <a:solidFill>
                <a:schemeClr val="accent1"/>
              </a:solidFill>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0512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0618178-4B5C-46A4-9E68-052C31FA6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FDB6E0-42CC-4AF5-8391-6818130829B5}"/>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b="1">
                <a:solidFill>
                  <a:srgbClr val="FFFFFF"/>
                </a:solidFill>
              </a:rPr>
              <a:t>Kanchanaburi</a:t>
            </a:r>
            <a:br>
              <a:rPr lang="en-US">
                <a:solidFill>
                  <a:srgbClr val="FFFFFF"/>
                </a:solidFill>
              </a:rPr>
            </a:br>
            <a:r>
              <a:rPr lang="en-US">
                <a:solidFill>
                  <a:srgbClr val="FFFFFF"/>
                </a:solidFill>
              </a:rPr>
              <a:t>Bridge over the River Kwai</a:t>
            </a:r>
          </a:p>
        </p:txBody>
      </p:sp>
      <p:pic>
        <p:nvPicPr>
          <p:cNvPr id="9220" name="Picture 4" descr="Image result for kanchanaburi">
            <a:extLst>
              <a:ext uri="{FF2B5EF4-FFF2-40B4-BE49-F238E27FC236}">
                <a16:creationId xmlns:a16="http://schemas.microsoft.com/office/drawing/2014/main" id="{BBDB401F-6A53-4FBF-B206-8CF19A652A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11" r="-2" b="-2"/>
          <a:stretch/>
        </p:blipFill>
        <p:spPr bwMode="auto">
          <a:xfrm>
            <a:off x="639251" y="321733"/>
            <a:ext cx="3517220" cy="296663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kanchanaburi">
            <a:extLst>
              <a:ext uri="{FF2B5EF4-FFF2-40B4-BE49-F238E27FC236}">
                <a16:creationId xmlns:a16="http://schemas.microsoft.com/office/drawing/2014/main" id="{71DD01B7-CEF2-46F1-8B4F-315B20DAA64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1202"/>
          <a:stretch/>
        </p:blipFill>
        <p:spPr bwMode="auto">
          <a:xfrm>
            <a:off x="4638789" y="612383"/>
            <a:ext cx="2775313" cy="234377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kanchanaburi">
            <a:extLst>
              <a:ext uri="{FF2B5EF4-FFF2-40B4-BE49-F238E27FC236}">
                <a16:creationId xmlns:a16="http://schemas.microsoft.com/office/drawing/2014/main" id="{468A30D7-3030-4906-BA7F-ED9230C822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49" r="11478" b="1"/>
          <a:stretch/>
        </p:blipFill>
        <p:spPr bwMode="auto">
          <a:xfrm>
            <a:off x="7661722" y="299363"/>
            <a:ext cx="4134853"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936FD40B-09C1-46D7-9E32-CC9BD7629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224" name="Picture 8" descr="Image result for kanchanaburi">
            <a:extLst>
              <a:ext uri="{FF2B5EF4-FFF2-40B4-BE49-F238E27FC236}">
                <a16:creationId xmlns:a16="http://schemas.microsoft.com/office/drawing/2014/main" id="{F1ACE976-BFED-4D37-A90B-A057A737E5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724"/>
          <a:stretch/>
        </p:blipFill>
        <p:spPr bwMode="auto">
          <a:xfrm>
            <a:off x="322372" y="3509963"/>
            <a:ext cx="4150978" cy="302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8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2" name="Rectangle 78">
            <a:extLst>
              <a:ext uri="{FF2B5EF4-FFF2-40B4-BE49-F238E27FC236}">
                <a16:creationId xmlns:a16="http://schemas.microsoft.com/office/drawing/2014/main" id="{F0618178-4B5C-46A4-9E68-052C31FA6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9075-F698-454E-B288-EA0009C396FC}"/>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a:solidFill>
                  <a:srgbClr val="FFFFFF"/>
                </a:solidFill>
              </a:rPr>
              <a:t>Extension**: </a:t>
            </a:r>
            <a:br>
              <a:rPr lang="en-US" sz="4800">
                <a:solidFill>
                  <a:srgbClr val="FFFFFF"/>
                </a:solidFill>
              </a:rPr>
            </a:br>
            <a:r>
              <a:rPr lang="en-US" sz="4800">
                <a:solidFill>
                  <a:srgbClr val="FFFFFF"/>
                </a:solidFill>
              </a:rPr>
              <a:t>Hua Hin: Caves &amp; Beach</a:t>
            </a:r>
          </a:p>
        </p:txBody>
      </p:sp>
      <p:pic>
        <p:nvPicPr>
          <p:cNvPr id="10242" name="Picture 2" descr="Image result for hua hin beach">
            <a:extLst>
              <a:ext uri="{FF2B5EF4-FFF2-40B4-BE49-F238E27FC236}">
                <a16:creationId xmlns:a16="http://schemas.microsoft.com/office/drawing/2014/main" id="{EDCD20B8-A871-4ACC-AE7E-2EB01BCE87C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724"/>
          <a:stretch/>
        </p:blipFill>
        <p:spPr bwMode="auto">
          <a:xfrm>
            <a:off x="363297" y="321733"/>
            <a:ext cx="4069128" cy="296663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hua hin beach">
            <a:extLst>
              <a:ext uri="{FF2B5EF4-FFF2-40B4-BE49-F238E27FC236}">
                <a16:creationId xmlns:a16="http://schemas.microsoft.com/office/drawing/2014/main" id="{045EDEF8-D29E-4F4A-A230-BA564670E5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46"/>
          <a:stretch/>
        </p:blipFill>
        <p:spPr bwMode="auto">
          <a:xfrm>
            <a:off x="4638789" y="612388"/>
            <a:ext cx="2775313" cy="234376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khao luang cave">
            <a:extLst>
              <a:ext uri="{FF2B5EF4-FFF2-40B4-BE49-F238E27FC236}">
                <a16:creationId xmlns:a16="http://schemas.microsoft.com/office/drawing/2014/main" id="{FFB4D6FB-B289-49CD-8099-A2D8303D21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83" r="9521"/>
          <a:stretch/>
        </p:blipFill>
        <p:spPr bwMode="auto">
          <a:xfrm>
            <a:off x="7945901" y="299363"/>
            <a:ext cx="3566494"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10253" name="Straight Connector 80">
            <a:extLst>
              <a:ext uri="{FF2B5EF4-FFF2-40B4-BE49-F238E27FC236}">
                <a16:creationId xmlns:a16="http://schemas.microsoft.com/office/drawing/2014/main" id="{936FD40B-09C1-46D7-9E32-CC9BD7629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50" name="Picture 10" descr="Image result for khao wang palace">
            <a:extLst>
              <a:ext uri="{FF2B5EF4-FFF2-40B4-BE49-F238E27FC236}">
                <a16:creationId xmlns:a16="http://schemas.microsoft.com/office/drawing/2014/main" id="{75775BE5-520C-419F-80EF-31FCF6CFFC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5"/>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50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31BB-319E-44EE-A511-C7EEB8DED93A}"/>
              </a:ext>
            </a:extLst>
          </p:cNvPr>
          <p:cNvSpPr>
            <a:spLocks noGrp="1"/>
          </p:cNvSpPr>
          <p:nvPr>
            <p:ph type="title"/>
          </p:nvPr>
        </p:nvSpPr>
        <p:spPr/>
        <p:txBody>
          <a:bodyPr/>
          <a:lstStyle/>
          <a:p>
            <a:r>
              <a:rPr lang="en-US" dirty="0"/>
              <a:t>TOUR: 12 days in 3 countries</a:t>
            </a:r>
          </a:p>
        </p:txBody>
      </p:sp>
      <p:sp>
        <p:nvSpPr>
          <p:cNvPr id="3" name="Content Placeholder 2">
            <a:extLst>
              <a:ext uri="{FF2B5EF4-FFF2-40B4-BE49-F238E27FC236}">
                <a16:creationId xmlns:a16="http://schemas.microsoft.com/office/drawing/2014/main" id="{9CD56292-C3C1-412E-8886-71365EEA19B8}"/>
              </a:ext>
            </a:extLst>
          </p:cNvPr>
          <p:cNvSpPr>
            <a:spLocks noGrp="1"/>
          </p:cNvSpPr>
          <p:nvPr>
            <p:ph idx="1"/>
          </p:nvPr>
        </p:nvSpPr>
        <p:spPr>
          <a:xfrm>
            <a:off x="838200" y="1436010"/>
            <a:ext cx="10515600" cy="5235133"/>
          </a:xfrm>
        </p:spPr>
        <p:txBody>
          <a:bodyPr/>
          <a:lstStyle/>
          <a:p>
            <a:r>
              <a:rPr lang="en-US" dirty="0"/>
              <a:t>Includes: </a:t>
            </a:r>
            <a:br>
              <a:rPr lang="en-US" dirty="0"/>
            </a:br>
            <a:r>
              <a:rPr lang="en-US" dirty="0"/>
              <a:t>round trip flight to SE Asia, flights within the country, air conditioned bus, 24 hour Tour Director, chaperone, breakfast and dinners for 12 days, hotels and connections, activities, museums, and tours. </a:t>
            </a:r>
          </a:p>
          <a:p>
            <a:endParaRPr lang="en-US" dirty="0"/>
          </a:p>
          <a:p>
            <a:r>
              <a:rPr lang="en-US" dirty="0"/>
              <a:t>Fly into Vietnam, then fly to </a:t>
            </a:r>
            <a:r>
              <a:rPr lang="en-US"/>
              <a:t>Cambodia and </a:t>
            </a:r>
            <a:r>
              <a:rPr lang="en-US" dirty="0"/>
              <a:t>end in Thailand</a:t>
            </a:r>
          </a:p>
          <a:p>
            <a:endParaRPr lang="en-US" dirty="0"/>
          </a:p>
          <a:p>
            <a:r>
              <a:rPr lang="en-US" dirty="0"/>
              <a:t>Fantastical historical and syncretic connections as it goes through so much of what we learned in AP World history </a:t>
            </a:r>
          </a:p>
          <a:p>
            <a:endParaRPr lang="en-US" dirty="0"/>
          </a:p>
          <a:p>
            <a:r>
              <a:rPr lang="en-US" dirty="0"/>
              <a:t>Several payment options including monthly deposit</a:t>
            </a:r>
          </a:p>
          <a:p>
            <a:endParaRPr lang="en-US" dirty="0"/>
          </a:p>
        </p:txBody>
      </p:sp>
    </p:spTree>
    <p:extLst>
      <p:ext uri="{BB962C8B-B14F-4D97-AF65-F5344CB8AC3E}">
        <p14:creationId xmlns:p14="http://schemas.microsoft.com/office/powerpoint/2010/main" val="205224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8" name="Picture 10" descr="https://tse4.mm.bing.net/th?id=OIP.T5sJtIOflZdE40pfGm1QGAHaEB&amp;pid=Api&amp;P=0&amp;w=339&amp;h=185">
            <a:extLst>
              <a:ext uri="{FF2B5EF4-FFF2-40B4-BE49-F238E27FC236}">
                <a16:creationId xmlns:a16="http://schemas.microsoft.com/office/drawing/2014/main" id="{349612FA-FA4F-47A8-96E3-3376F06DFB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8" r="-2" b="-2"/>
          <a:stretch/>
        </p:blipFill>
        <p:spPr bwMode="auto">
          <a:xfrm>
            <a:off x="321731" y="321731"/>
            <a:ext cx="5728548" cy="30791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3.bp.blogspot.com/-Lv9gAB9UqF8/Tyv8siHYhpI/AAAAAAAACTA/nXkJRCE1Dxg/s1600/%28Vietnam%29+-+Ho+Chi+Minh+%28Saigon%29-+Visit+the+Cu+Chi+Tunnels.jpg">
            <a:extLst>
              <a:ext uri="{FF2B5EF4-FFF2-40B4-BE49-F238E27FC236}">
                <a16:creationId xmlns:a16="http://schemas.microsoft.com/office/drawing/2014/main" id="{06C409B2-BAE6-440F-9502-4636E234A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 r="-3" b="28223"/>
          <a:stretch/>
        </p:blipFill>
        <p:spPr bwMode="auto">
          <a:xfrm>
            <a:off x="6141719" y="321731"/>
            <a:ext cx="5728547" cy="30791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tse4.mm.bing.net/th?id=OIP.9E89gf5MoYLLpZT92quj-QHaEz&amp;pid=Api&amp;P=0&amp;w=280&amp;h=183">
            <a:extLst>
              <a:ext uri="{FF2B5EF4-FFF2-40B4-BE49-F238E27FC236}">
                <a16:creationId xmlns:a16="http://schemas.microsoft.com/office/drawing/2014/main" id="{EDD82AAF-BFB4-459F-83BB-A82863BF566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18166"/>
          <a:stretch/>
        </p:blipFill>
        <p:spPr bwMode="auto">
          <a:xfrm>
            <a:off x="321730" y="3489159"/>
            <a:ext cx="5728548" cy="30471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humtravel.com/wp-content/uploads/2016/10/cu-chi-2.jpg">
            <a:extLst>
              <a:ext uri="{FF2B5EF4-FFF2-40B4-BE49-F238E27FC236}">
                <a16:creationId xmlns:a16="http://schemas.microsoft.com/office/drawing/2014/main" id="{A6FEC886-F2A5-4AB4-AB20-1E50A9C032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20310"/>
          <a:stretch/>
        </p:blipFill>
        <p:spPr bwMode="auto">
          <a:xfrm>
            <a:off x="6141718" y="3497110"/>
            <a:ext cx="5728547" cy="30471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C973A4-A31A-40BE-8EB5-FDFA2AD5FAC4}"/>
              </a:ext>
            </a:extLst>
          </p:cNvPr>
          <p:cNvSpPr txBox="1"/>
          <p:nvPr/>
        </p:nvSpPr>
        <p:spPr>
          <a:xfrm>
            <a:off x="222339" y="3609892"/>
            <a:ext cx="2608326" cy="954107"/>
          </a:xfrm>
          <a:prstGeom prst="rect">
            <a:avLst/>
          </a:prstGeom>
          <a:noFill/>
        </p:spPr>
        <p:txBody>
          <a:bodyPr wrap="square" rtlCol="0">
            <a:spAutoFit/>
          </a:bodyPr>
          <a:lstStyle/>
          <a:p>
            <a:r>
              <a:rPr lang="en-US" sz="2800" b="1" dirty="0">
                <a:solidFill>
                  <a:srgbClr val="FF0000"/>
                </a:solidFill>
              </a:rPr>
              <a:t>Cu Chi Tunnels, Vietnam</a:t>
            </a:r>
          </a:p>
        </p:txBody>
      </p:sp>
    </p:spTree>
    <p:extLst>
      <p:ext uri="{BB962C8B-B14F-4D97-AF65-F5344CB8AC3E}">
        <p14:creationId xmlns:p14="http://schemas.microsoft.com/office/powerpoint/2010/main" val="271454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0618178-4B5C-46A4-9E68-052C31FA6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308AD7-7F1B-451F-BFEE-F15BFE39938E}"/>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a:solidFill>
                  <a:srgbClr val="FFFFFF"/>
                </a:solidFill>
              </a:rPr>
              <a:t>Ho Chi Minh City</a:t>
            </a:r>
          </a:p>
        </p:txBody>
      </p:sp>
      <p:pic>
        <p:nvPicPr>
          <p:cNvPr id="3080" name="Picture 8" descr="https://tse4.mm.bing.net/th?id=OIP.wXzPOCI2huVW-79v5kh18QHaE6&amp;pid=Api&amp;P=0&amp;w=229&amp;h=153">
            <a:extLst>
              <a:ext uri="{FF2B5EF4-FFF2-40B4-BE49-F238E27FC236}">
                <a16:creationId xmlns:a16="http://schemas.microsoft.com/office/drawing/2014/main" id="{3859D080-CA86-4207-8DA3-899F6E651E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92" r="7028"/>
          <a:stretch/>
        </p:blipFill>
        <p:spPr bwMode="auto">
          <a:xfrm>
            <a:off x="787067" y="321733"/>
            <a:ext cx="3221588" cy="29666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tatic.independent.co.uk/s3fs-public/thumbnails/image/2017/06/20/16/ho-chi-minh-city.jpg">
            <a:extLst>
              <a:ext uri="{FF2B5EF4-FFF2-40B4-BE49-F238E27FC236}">
                <a16:creationId xmlns:a16="http://schemas.microsoft.com/office/drawing/2014/main" id="{40FB779E-BFDE-4E79-96C9-B36A2774BA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96" b="3"/>
          <a:stretch/>
        </p:blipFill>
        <p:spPr bwMode="auto">
          <a:xfrm>
            <a:off x="4638789" y="815447"/>
            <a:ext cx="2775313" cy="19376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tse3.mm.bing.net/th?id=OIP.cezLJ_bddIR3kU39xm7JmwHaEK&amp;pid=Api&amp;P=0&amp;w=298&amp;h=168">
            <a:extLst>
              <a:ext uri="{FF2B5EF4-FFF2-40B4-BE49-F238E27FC236}">
                <a16:creationId xmlns:a16="http://schemas.microsoft.com/office/drawing/2014/main" id="{1B565F11-25F3-4EE2-9282-FF0F8EEDC0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90" r="41598" b="1"/>
          <a:stretch/>
        </p:blipFill>
        <p:spPr bwMode="auto">
          <a:xfrm>
            <a:off x="8341466" y="299363"/>
            <a:ext cx="277536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936FD40B-09C1-46D7-9E32-CC9BD7629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6" name="Picture 4" descr="https://static.independent.co.uk/s3fs-public/thumbnails/image/2017/07/25/16/ho-chi-minh-skyline.jpg">
            <a:extLst>
              <a:ext uri="{FF2B5EF4-FFF2-40B4-BE49-F238E27FC236}">
                <a16:creationId xmlns:a16="http://schemas.microsoft.com/office/drawing/2014/main" id="{133E2115-5388-418C-AEFF-4AE40D90A44C}"/>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7001" r="-1" b="2969"/>
          <a:stretch/>
        </p:blipFill>
        <p:spPr bwMode="auto">
          <a:xfrm>
            <a:off x="317635" y="3911868"/>
            <a:ext cx="4160452" cy="222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90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2B1A72-171C-452E-85C5-D56EE3B99A4B}"/>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kern="1200" dirty="0">
                <a:solidFill>
                  <a:srgbClr val="FFFFFF"/>
                </a:solidFill>
                <a:latin typeface="+mj-lt"/>
                <a:ea typeface="+mj-ea"/>
                <a:cs typeface="+mj-cs"/>
              </a:rPr>
              <a:t>Mekong River Delta</a:t>
            </a:r>
          </a:p>
        </p:txBody>
      </p:sp>
      <p:pic>
        <p:nvPicPr>
          <p:cNvPr id="4104" name="Picture 8" descr="http://www.vietnamrealtour.com/content/images/thumbs/0000092_mekong-delta-cai-be-floating-village-1-day-tour.jpeg">
            <a:extLst>
              <a:ext uri="{FF2B5EF4-FFF2-40B4-BE49-F238E27FC236}">
                <a16:creationId xmlns:a16="http://schemas.microsoft.com/office/drawing/2014/main" id="{6A30EC3A-5DB5-4E95-810B-ACC20849D7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83" r="20549" b="-3"/>
          <a:stretch/>
        </p:blipFill>
        <p:spPr bwMode="auto">
          <a:xfrm>
            <a:off x="307840" y="321732"/>
            <a:ext cx="3793472" cy="41113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se3.mm.bing.net/th?id=OIP.3-0sonYL5p4ZD4YhjholpQHaEK&amp;pid=Api&amp;P=0&amp;w=279&amp;h=158">
            <a:extLst>
              <a:ext uri="{FF2B5EF4-FFF2-40B4-BE49-F238E27FC236}">
                <a16:creationId xmlns:a16="http://schemas.microsoft.com/office/drawing/2014/main" id="{1340176A-EA64-4927-8175-6DBEF11B59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5914"/>
          <a:stretch/>
        </p:blipFill>
        <p:spPr bwMode="auto">
          <a:xfrm>
            <a:off x="4194959" y="321734"/>
            <a:ext cx="3797570" cy="20105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tse2.mm.bing.net/th?id=OIP.T8HMw0h1NFDon74X-5EBWAHaDh&amp;pid=Api&amp;P=0&amp;w=374&amp;h=178">
            <a:extLst>
              <a:ext uri="{FF2B5EF4-FFF2-40B4-BE49-F238E27FC236}">
                <a16:creationId xmlns:a16="http://schemas.microsoft.com/office/drawing/2014/main" id="{30CB705E-62C8-4C5A-B192-A2117062CE19}"/>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3931" r="6388" b="4"/>
          <a:stretch/>
        </p:blipFill>
        <p:spPr bwMode="auto">
          <a:xfrm>
            <a:off x="4190180" y="2422097"/>
            <a:ext cx="3794760" cy="20138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se1.mm.bing.net/th?id=OIP.SLY5xpl-h8nC_v3AP0xpVwHaEK&amp;pid=Api&amp;P=0&amp;w=339&amp;h=192">
            <a:extLst>
              <a:ext uri="{FF2B5EF4-FFF2-40B4-BE49-F238E27FC236}">
                <a16:creationId xmlns:a16="http://schemas.microsoft.com/office/drawing/2014/main" id="{9EBBA08D-776F-4159-91C4-83FF3D7FF6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463" r="33488" b="-1"/>
          <a:stretch/>
        </p:blipFill>
        <p:spPr bwMode="auto">
          <a:xfrm>
            <a:off x="8086176" y="321733"/>
            <a:ext cx="3797984" cy="4111321"/>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4106" name="Picture 10" descr="http://vietlongtravel.com/wp-content/uploads/2015/01/The-Mekong-Delta.jpg">
            <a:extLst>
              <a:ext uri="{FF2B5EF4-FFF2-40B4-BE49-F238E27FC236}">
                <a16:creationId xmlns:a16="http://schemas.microsoft.com/office/drawing/2014/main" id="{E3D8BE99-28AA-45DA-8357-6EF07CD34A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626" r="1" b="1"/>
          <a:stretch/>
        </p:blipFill>
        <p:spPr bwMode="auto">
          <a:xfrm>
            <a:off x="307840" y="4525715"/>
            <a:ext cx="3794760" cy="201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1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8" name="Picture 8" descr="https://tse1.mm.bing.net/th?id=OIP.tRaG9rYKIkylgve7HST83gHaFM&amp;pid=Api&amp;P=0&amp;w=232&amp;h=164">
            <a:extLst>
              <a:ext uri="{FF2B5EF4-FFF2-40B4-BE49-F238E27FC236}">
                <a16:creationId xmlns:a16="http://schemas.microsoft.com/office/drawing/2014/main" id="{80FAE096-A58B-4175-823B-203A3A87A4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94" r="10618" b="-1"/>
          <a:stretch/>
        </p:blipFill>
        <p:spPr bwMode="auto">
          <a:xfrm>
            <a:off x="320044" y="320038"/>
            <a:ext cx="4570678" cy="412836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travel-photographs.net/images/phnom-bakheng-sunset-panorama-view.jpg">
            <a:extLst>
              <a:ext uri="{FF2B5EF4-FFF2-40B4-BE49-F238E27FC236}">
                <a16:creationId xmlns:a16="http://schemas.microsoft.com/office/drawing/2014/main" id="{C9D209F7-ECAD-48BD-8D64-8BB17F683D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99" r="38562" b="-1"/>
          <a:stretch/>
        </p:blipFill>
        <p:spPr bwMode="auto">
          <a:xfrm>
            <a:off x="4968251" y="307164"/>
            <a:ext cx="2249424" cy="414123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tse4.mm.bing.net/th?id=OIP.0_bULUXxM9xB24Bz8YCjzgHaEK&amp;pid=Api&amp;P=0&amp;w=305&amp;h=172">
            <a:extLst>
              <a:ext uri="{FF2B5EF4-FFF2-40B4-BE49-F238E27FC236}">
                <a16:creationId xmlns:a16="http://schemas.microsoft.com/office/drawing/2014/main" id="{A315EF16-7D6E-4869-AD75-A04B114CA9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69" r="-2" b="16148"/>
          <a:stretch/>
        </p:blipFill>
        <p:spPr bwMode="auto">
          <a:xfrm>
            <a:off x="7295204" y="320040"/>
            <a:ext cx="4565343" cy="20231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d3hne3c382ip58.cloudfront.net/resized/750x420/floating-village-of-kampong-phluk-on-tonle-sap-lake-tour-2-28997_0.JPG">
            <a:extLst>
              <a:ext uri="{FF2B5EF4-FFF2-40B4-BE49-F238E27FC236}">
                <a16:creationId xmlns:a16="http://schemas.microsoft.com/office/drawing/2014/main" id="{CDEB2324-8A3B-400F-BE70-30A2BF5F14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62" r="34186" b="3"/>
          <a:stretch/>
        </p:blipFill>
        <p:spPr bwMode="auto">
          <a:xfrm>
            <a:off x="320044" y="4540158"/>
            <a:ext cx="2249424" cy="199780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tse3.mm.bing.net/th?id=OIP.E3q8ct8b4wN2kgdE1Pb2IgHaEK&amp;pid=Api&amp;P=0&amp;w=336&amp;h=190">
            <a:extLst>
              <a:ext uri="{FF2B5EF4-FFF2-40B4-BE49-F238E27FC236}">
                <a16:creationId xmlns:a16="http://schemas.microsoft.com/office/drawing/2014/main" id="{75DD827A-7D1C-4B9C-AFFE-F335A9797C83}"/>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t="12113" b="10215"/>
          <a:stretch/>
        </p:blipFill>
        <p:spPr bwMode="auto">
          <a:xfrm>
            <a:off x="2645048" y="4540158"/>
            <a:ext cx="4572626" cy="19978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se4.mm.bing.net/th?id=OIP.GenTAxcWCTZIRL-G-8Ol8QHaE7&amp;pid=Api&amp;P=0&amp;w=257&amp;h=172">
            <a:extLst>
              <a:ext uri="{FF2B5EF4-FFF2-40B4-BE49-F238E27FC236}">
                <a16:creationId xmlns:a16="http://schemas.microsoft.com/office/drawing/2014/main" id="{F6274DF8-9062-4AD4-963D-D6E2F56BAF2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119" r="6413" b="1"/>
          <a:stretch/>
        </p:blipFill>
        <p:spPr bwMode="auto">
          <a:xfrm>
            <a:off x="7287920" y="2417446"/>
            <a:ext cx="4572626" cy="4141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44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angkor wat">
            <a:extLst>
              <a:ext uri="{FF2B5EF4-FFF2-40B4-BE49-F238E27FC236}">
                <a16:creationId xmlns:a16="http://schemas.microsoft.com/office/drawing/2014/main" id="{A84A6DDF-0D09-4918-9B75-F3C7052C1C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57" r="4422" b="-2"/>
          <a:stretch/>
        </p:blipFill>
        <p:spPr bwMode="auto">
          <a:xfrm>
            <a:off x="6176433" y="10"/>
            <a:ext cx="6015567" cy="3920034"/>
          </a:xfrm>
          <a:custGeom>
            <a:avLst/>
            <a:gdLst>
              <a:gd name="connsiteX0" fmla="*/ 0 w 6015567"/>
              <a:gd name="connsiteY0" fmla="*/ 0 h 3920044"/>
              <a:gd name="connsiteX1" fmla="*/ 6015567 w 6015567"/>
              <a:gd name="connsiteY1" fmla="*/ 0 h 3920044"/>
              <a:gd name="connsiteX2" fmla="*/ 6015567 w 6015567"/>
              <a:gd name="connsiteY2" fmla="*/ 3920044 h 3920044"/>
              <a:gd name="connsiteX3" fmla="*/ 2469659 w 6015567"/>
              <a:gd name="connsiteY3" fmla="*/ 3920044 h 3920044"/>
              <a:gd name="connsiteX4" fmla="*/ 2469659 w 6015567"/>
              <a:gd name="connsiteY4" fmla="*/ 3103224 h 3920044"/>
              <a:gd name="connsiteX5" fmla="*/ 0 w 6015567"/>
              <a:gd name="connsiteY5" fmla="*/ 310322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Image result for angkor wat">
            <a:extLst>
              <a:ext uri="{FF2B5EF4-FFF2-40B4-BE49-F238E27FC236}">
                <a16:creationId xmlns:a16="http://schemas.microsoft.com/office/drawing/2014/main" id="{0080CD8A-2557-4584-93C7-389D1E99DA9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618" r="-1" b="-1"/>
          <a:stretch/>
        </p:blipFill>
        <p:spPr bwMode="auto">
          <a:xfrm>
            <a:off x="20" y="4069976"/>
            <a:ext cx="3535311" cy="278802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angkor wat">
            <a:extLst>
              <a:ext uri="{FF2B5EF4-FFF2-40B4-BE49-F238E27FC236}">
                <a16:creationId xmlns:a16="http://schemas.microsoft.com/office/drawing/2014/main" id="{435BD092-F4B4-458E-8D12-5185BA6F16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98" r="3323" b="-2"/>
          <a:stretch/>
        </p:blipFill>
        <p:spPr bwMode="auto">
          <a:xfrm>
            <a:off x="3696199" y="3257176"/>
            <a:ext cx="4789093" cy="360082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angkor wat">
            <a:extLst>
              <a:ext uri="{FF2B5EF4-FFF2-40B4-BE49-F238E27FC236}">
                <a16:creationId xmlns:a16="http://schemas.microsoft.com/office/drawing/2014/main" id="{8E2445B2-B486-4EAF-A926-1FFB5EF73E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5900"/>
          <a:stretch/>
        </p:blipFill>
        <p:spPr bwMode="auto">
          <a:xfrm>
            <a:off x="1" y="10"/>
            <a:ext cx="6015567" cy="3920034"/>
          </a:xfrm>
          <a:custGeom>
            <a:avLst/>
            <a:gdLst>
              <a:gd name="connsiteX0" fmla="*/ 0 w 6015567"/>
              <a:gd name="connsiteY0" fmla="*/ 0 h 3920044"/>
              <a:gd name="connsiteX1" fmla="*/ 6015567 w 6015567"/>
              <a:gd name="connsiteY1" fmla="*/ 0 h 3920044"/>
              <a:gd name="connsiteX2" fmla="*/ 6015567 w 6015567"/>
              <a:gd name="connsiteY2" fmla="*/ 3103224 h 3920044"/>
              <a:gd name="connsiteX3" fmla="*/ 3545908 w 6015567"/>
              <a:gd name="connsiteY3" fmla="*/ 3103224 h 3920044"/>
              <a:gd name="connsiteX4" fmla="*/ 3545908 w 6015567"/>
              <a:gd name="connsiteY4" fmla="*/ 3920044 h 3920044"/>
              <a:gd name="connsiteX5" fmla="*/ 0 w 6015567"/>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Image result for angkor wat">
            <a:extLst>
              <a:ext uri="{FF2B5EF4-FFF2-40B4-BE49-F238E27FC236}">
                <a16:creationId xmlns:a16="http://schemas.microsoft.com/office/drawing/2014/main" id="{9D84221C-AB21-41F7-9691-1F9E349CC1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627" r="1479"/>
          <a:stretch/>
        </p:blipFill>
        <p:spPr bwMode="auto">
          <a:xfrm>
            <a:off x="8646161" y="4069976"/>
            <a:ext cx="3545840" cy="27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96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08BA04-0FAD-4C6C-ABAE-B8BCBA4803A7}"/>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kern="1200" dirty="0">
                <a:solidFill>
                  <a:srgbClr val="FFFFFF"/>
                </a:solidFill>
                <a:latin typeface="+mj-lt"/>
                <a:ea typeface="+mj-ea"/>
                <a:cs typeface="+mj-cs"/>
              </a:rPr>
              <a:t>BANGKOK, THAILAND</a:t>
            </a:r>
          </a:p>
        </p:txBody>
      </p:sp>
      <p:pic>
        <p:nvPicPr>
          <p:cNvPr id="7178" name="Picture 10" descr="Image result for Bangkok">
            <a:extLst>
              <a:ext uri="{FF2B5EF4-FFF2-40B4-BE49-F238E27FC236}">
                <a16:creationId xmlns:a16="http://schemas.microsoft.com/office/drawing/2014/main" id="{35F37331-EFE3-4644-B01B-68169280F8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06" r="33969" b="-2"/>
          <a:stretch/>
        </p:blipFill>
        <p:spPr bwMode="auto">
          <a:xfrm>
            <a:off x="307840" y="321732"/>
            <a:ext cx="3793472" cy="411132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Bangkok">
            <a:extLst>
              <a:ext uri="{FF2B5EF4-FFF2-40B4-BE49-F238E27FC236}">
                <a16:creationId xmlns:a16="http://schemas.microsoft.com/office/drawing/2014/main" id="{32EBB36A-5120-4BCE-A1B9-A89121F68D1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459" r="3" b="3"/>
          <a:stretch/>
        </p:blipFill>
        <p:spPr bwMode="auto">
          <a:xfrm>
            <a:off x="4194959" y="321734"/>
            <a:ext cx="3797570" cy="20105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Bangkok">
            <a:extLst>
              <a:ext uri="{FF2B5EF4-FFF2-40B4-BE49-F238E27FC236}">
                <a16:creationId xmlns:a16="http://schemas.microsoft.com/office/drawing/2014/main" id="{C8E38699-721B-4EC4-9CCB-8BC73DC4B6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322" r="2" b="24612"/>
          <a:stretch/>
        </p:blipFill>
        <p:spPr bwMode="auto">
          <a:xfrm>
            <a:off x="4190180" y="2422097"/>
            <a:ext cx="3794760" cy="201380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Bangkok">
            <a:extLst>
              <a:ext uri="{FF2B5EF4-FFF2-40B4-BE49-F238E27FC236}">
                <a16:creationId xmlns:a16="http://schemas.microsoft.com/office/drawing/2014/main" id="{8BD0AB98-07AD-4265-B153-1CBF7F79C5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957" r="21313" b="1"/>
          <a:stretch/>
        </p:blipFill>
        <p:spPr bwMode="auto">
          <a:xfrm>
            <a:off x="8086176" y="321733"/>
            <a:ext cx="3797984" cy="4111321"/>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7174" name="Picture 6" descr="Image result for Bangkok">
            <a:extLst>
              <a:ext uri="{FF2B5EF4-FFF2-40B4-BE49-F238E27FC236}">
                <a16:creationId xmlns:a16="http://schemas.microsoft.com/office/drawing/2014/main" id="{7490C035-3433-47AD-9A97-D72A72B1C2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228" r="1" b="1"/>
          <a:stretch/>
        </p:blipFill>
        <p:spPr bwMode="auto">
          <a:xfrm>
            <a:off x="307840" y="4525715"/>
            <a:ext cx="3794760" cy="201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43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0618178-4B5C-46A4-9E68-052C31FA6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23706F-A035-46CA-83B8-3533D59F418B}"/>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a:solidFill>
                  <a:srgbClr val="FFFFFF"/>
                </a:solidFill>
              </a:rPr>
              <a:t>WAT PO, THAILAND</a:t>
            </a:r>
          </a:p>
        </p:txBody>
      </p:sp>
      <p:pic>
        <p:nvPicPr>
          <p:cNvPr id="8194" name="Picture 2" descr="Image result for wat po temple bangkok">
            <a:extLst>
              <a:ext uri="{FF2B5EF4-FFF2-40B4-BE49-F238E27FC236}">
                <a16:creationId xmlns:a16="http://schemas.microsoft.com/office/drawing/2014/main" id="{ED2EB2C2-427E-461A-95D7-533F6F8E532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63" r="19565" b="-2"/>
          <a:stretch/>
        </p:blipFill>
        <p:spPr bwMode="auto">
          <a:xfrm>
            <a:off x="639261" y="321733"/>
            <a:ext cx="3517200" cy="296663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wat po temple bangkok">
            <a:extLst>
              <a:ext uri="{FF2B5EF4-FFF2-40B4-BE49-F238E27FC236}">
                <a16:creationId xmlns:a16="http://schemas.microsoft.com/office/drawing/2014/main" id="{B5BE0434-25C8-4DA9-8B0E-5DA8D494A8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7"/>
          <a:stretch/>
        </p:blipFill>
        <p:spPr bwMode="auto">
          <a:xfrm>
            <a:off x="4638789" y="772586"/>
            <a:ext cx="2775313" cy="202336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chao phraya dinner cruise">
            <a:extLst>
              <a:ext uri="{FF2B5EF4-FFF2-40B4-BE49-F238E27FC236}">
                <a16:creationId xmlns:a16="http://schemas.microsoft.com/office/drawing/2014/main" id="{34A7D553-F4FA-4784-A519-90553621E2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09" r="15261" b="1"/>
          <a:stretch/>
        </p:blipFill>
        <p:spPr bwMode="auto">
          <a:xfrm>
            <a:off x="7661734" y="299363"/>
            <a:ext cx="4134828"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936FD40B-09C1-46D7-9E32-CC9BD7629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196" name="Picture 4" descr="Image result for wat po temple bangkok">
            <a:extLst>
              <a:ext uri="{FF2B5EF4-FFF2-40B4-BE49-F238E27FC236}">
                <a16:creationId xmlns:a16="http://schemas.microsoft.com/office/drawing/2014/main" id="{68AFCCC8-1A0B-4DAF-8EF5-E28059FE62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653" r="3308" b="1"/>
          <a:stretch/>
        </p:blipFill>
        <p:spPr bwMode="auto">
          <a:xfrm>
            <a:off x="606113" y="3509963"/>
            <a:ext cx="3583496" cy="302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1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193</TotalTime>
  <Words>37</Words>
  <Application>Microsoft Office PowerPoint</Application>
  <PresentationFormat>Widescreen</PresentationFormat>
  <Paragraphs>16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VIETNAM, CAMBODIA and THAILAND 2020</vt:lpstr>
      <vt:lpstr>TOUR: 12 days in 3 countries</vt:lpstr>
      <vt:lpstr>PowerPoint Presentation</vt:lpstr>
      <vt:lpstr>Ho Chi Minh City</vt:lpstr>
      <vt:lpstr>Mekong River Delta</vt:lpstr>
      <vt:lpstr>PowerPoint Presentation</vt:lpstr>
      <vt:lpstr>PowerPoint Presentation</vt:lpstr>
      <vt:lpstr>BANGKOK, THAILAND</vt:lpstr>
      <vt:lpstr>WAT PO, THAILAND</vt:lpstr>
      <vt:lpstr>Kanchanaburi Bridge over the River Kwai</vt:lpstr>
      <vt:lpstr>Extension**:  Hua Hin: Caves &amp; Beach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VIETNAM, CAMBODIA and THAILAND 2020</dc:title>
  <dc:creator>Shee-Anderson, Bridget K.</dc:creator>
  <cp:lastModifiedBy>Shee-Anderson, Bridget K.</cp:lastModifiedBy>
  <cp:revision>5</cp:revision>
  <dcterms:created xsi:type="dcterms:W3CDTF">2019-04-29T19:40:44Z</dcterms:created>
  <dcterms:modified xsi:type="dcterms:W3CDTF">2019-05-28T21:44:44Z</dcterms:modified>
</cp:coreProperties>
</file>